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studway.com.ua/kompyuterni-igri/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tudway.com.ua/rejjting-bezdiplomnikh-miljjoneriv/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ютери</a:t>
            </a:r>
            <a:r>
              <a:rPr lang="uk-UA" dirty="0" smtClean="0"/>
              <a:t> майбутнього:</a:t>
            </a:r>
            <a:br>
              <a:rPr lang="uk-UA" dirty="0" smtClean="0"/>
            </a:br>
            <a:r>
              <a:rPr lang="uk-UA" dirty="0" smtClean="0"/>
              <a:t>перші кроки чи далекі перспективи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5157192"/>
            <a:ext cx="2696344" cy="1224136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Підготували</a:t>
            </a:r>
          </a:p>
          <a:p>
            <a:r>
              <a:rPr lang="uk-UA" dirty="0" smtClean="0"/>
              <a:t>у</a:t>
            </a:r>
            <a:r>
              <a:rPr lang="uk-UA" dirty="0" smtClean="0"/>
              <a:t>чні 9 класу </a:t>
            </a:r>
          </a:p>
          <a:p>
            <a:r>
              <a:rPr lang="uk-UA" dirty="0" err="1" smtClean="0"/>
              <a:t>Грінчук.О</a:t>
            </a:r>
            <a:r>
              <a:rPr lang="uk-UA" dirty="0" smtClean="0"/>
              <a:t>, </a:t>
            </a:r>
            <a:r>
              <a:rPr lang="uk-UA" dirty="0" err="1" smtClean="0"/>
              <a:t>Клементович.А</a:t>
            </a:r>
            <a:r>
              <a:rPr lang="uk-UA" dirty="0" smtClean="0"/>
              <a:t>,</a:t>
            </a:r>
          </a:p>
          <a:p>
            <a:r>
              <a:rPr lang="uk-UA" dirty="0" err="1" smtClean="0"/>
              <a:t>Галяс.Д</a:t>
            </a:r>
            <a:r>
              <a:rPr lang="uk-UA" dirty="0" smtClean="0"/>
              <a:t>, </a:t>
            </a:r>
            <a:r>
              <a:rPr lang="uk-UA" dirty="0" err="1" smtClean="0"/>
              <a:t>Кукелка.А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Commodore 64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Commodore 64 </a:t>
            </a:r>
            <a:r>
              <a:rPr lang="uk-UA" dirty="0" smtClean="0"/>
              <a:t>вважається одним із найуспішніших домашніх ПК у світі. Усього було продано 20 мільйонів пристроїв.</a:t>
            </a:r>
          </a:p>
          <a:p>
            <a:r>
              <a:rPr lang="uk-UA" dirty="0" smtClean="0"/>
              <a:t>Комп’ютер був обладнаний процесором </a:t>
            </a:r>
            <a:r>
              <a:rPr lang="en-US" dirty="0" smtClean="0"/>
              <a:t>MOS 6510 </a:t>
            </a:r>
            <a:r>
              <a:rPr lang="uk-UA" dirty="0" smtClean="0"/>
              <a:t>із тактовою частотою 0,9 або 1,02 </a:t>
            </a:r>
            <a:r>
              <a:rPr lang="uk-UA" dirty="0" err="1" smtClean="0"/>
              <a:t>МГц</a:t>
            </a:r>
            <a:r>
              <a:rPr lang="uk-UA" dirty="0" smtClean="0"/>
              <a:t> та ОЗУ в 64 кілобайта. Також його можна було підключити до телевізора й використовувати як </a:t>
            </a:r>
            <a:r>
              <a:rPr lang="uk-UA" dirty="0" smtClean="0">
                <a:hlinkClick r:id="rId2"/>
              </a:rPr>
              <a:t>ігрову приставку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  <p:pic>
        <p:nvPicPr>
          <p:cNvPr id="5" name="Содержимое 4" descr="Foto_5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914775" y="1294606"/>
            <a:ext cx="4432300" cy="3810000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Apple Macintosh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uk-UA" dirty="0" smtClean="0"/>
              <a:t>Наступним успішним продуктом компанії </a:t>
            </a:r>
            <a:r>
              <a:rPr lang="en-US" dirty="0" smtClean="0"/>
              <a:t>Apple </a:t>
            </a:r>
            <a:r>
              <a:rPr lang="uk-UA" dirty="0" smtClean="0"/>
              <a:t>став </a:t>
            </a:r>
            <a:r>
              <a:rPr lang="en-US" dirty="0" smtClean="0"/>
              <a:t>Macintosh, </a:t>
            </a:r>
            <a:r>
              <a:rPr lang="uk-UA" dirty="0" smtClean="0"/>
              <a:t>який остаточно визначив вигляд персонального комп’ютера. Основними нововведеннями, якими хизувався продукт, були маніпулятор типу «миша» та повністю графічний інтерфейс.</a:t>
            </a:r>
          </a:p>
          <a:p>
            <a:r>
              <a:rPr lang="uk-UA" dirty="0" smtClean="0"/>
              <a:t>Фактично, це </a:t>
            </a:r>
            <a:r>
              <a:rPr lang="uk-UA" dirty="0" err="1" smtClean="0"/>
              <a:t>прадідусь</a:t>
            </a:r>
            <a:r>
              <a:rPr lang="uk-UA" dirty="0" smtClean="0"/>
              <a:t> усіх сучасних і</a:t>
            </a:r>
            <a:r>
              <a:rPr lang="en-US" dirty="0" smtClean="0"/>
              <a:t>Mac </a:t>
            </a:r>
            <a:r>
              <a:rPr lang="uk-UA" dirty="0" smtClean="0"/>
              <a:t>та </a:t>
            </a:r>
            <a:r>
              <a:rPr lang="en-US" dirty="0" err="1" smtClean="0"/>
              <a:t>MacBook</a:t>
            </a:r>
            <a:r>
              <a:rPr lang="en-US" dirty="0" smtClean="0"/>
              <a:t>. </a:t>
            </a:r>
            <a:r>
              <a:rPr lang="uk-UA" dirty="0" smtClean="0"/>
              <a:t>А ще – перший комп’ютер, який привітався зі своїми майбутніми користувачами.</a:t>
            </a:r>
          </a:p>
          <a:p>
            <a:endParaRPr lang="uk-UA" dirty="0"/>
          </a:p>
        </p:txBody>
      </p:sp>
      <p:pic>
        <p:nvPicPr>
          <p:cNvPr id="5" name="Содержимое 4" descr="Foto_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114012"/>
            <a:ext cx="5111750" cy="4171188"/>
          </a:xfr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en-US" dirty="0" smtClean="0"/>
              <a:t>IBM PC</a:t>
            </a:r>
            <a:r>
              <a:rPr lang="uk-UA" dirty="0" smtClean="0"/>
              <a:t> </a:t>
            </a:r>
            <a:r>
              <a:rPr lang="en-US" dirty="0" smtClean="0"/>
              <a:t>Convertible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IBM PC Convertible – </a:t>
            </a:r>
            <a:r>
              <a:rPr lang="uk-UA" dirty="0" smtClean="0"/>
              <a:t>це перший у світі ноутбук, який у 1986 році презентувала компанія ІВМ. Він мав процесор </a:t>
            </a:r>
            <a:r>
              <a:rPr lang="en-US" dirty="0" smtClean="0"/>
              <a:t>Intel 80</a:t>
            </a:r>
            <a:r>
              <a:rPr lang="uk-UA" dirty="0" smtClean="0"/>
              <a:t>С88 із тактовою частотою 4,77 </a:t>
            </a:r>
            <a:r>
              <a:rPr lang="uk-UA" dirty="0" err="1" smtClean="0"/>
              <a:t>МГц</a:t>
            </a:r>
            <a:r>
              <a:rPr lang="uk-UA" dirty="0" smtClean="0"/>
              <a:t> та об’ємом ОЗУ 256 кілобайт, яку можна було розширити до 512 кілобайт. Також ноутбук міг похвалитися двома дисководами й модемом.</a:t>
            </a:r>
          </a:p>
          <a:p>
            <a:r>
              <a:rPr lang="uk-UA" dirty="0" smtClean="0"/>
              <a:t>Однак </a:t>
            </a:r>
            <a:r>
              <a:rPr lang="en-US" dirty="0" smtClean="0"/>
              <a:t>IBM PC Convertible </a:t>
            </a:r>
            <a:r>
              <a:rPr lang="uk-UA" dirty="0" smtClean="0"/>
              <a:t>продавався дуже погано. Він був важким, недостатньо швидким, а з рідкокристалічного монітору було непросто читати. Однак </a:t>
            </a:r>
            <a:r>
              <a:rPr lang="en-US" dirty="0" smtClean="0"/>
              <a:t>IBM PC Convertible </a:t>
            </a:r>
            <a:r>
              <a:rPr lang="uk-UA" dirty="0" smtClean="0"/>
              <a:t>усе одно залишається першим ноутбуком, який було випущено у масове виробництво та який впливав на подальший розвиток індустрії.</a:t>
            </a:r>
          </a:p>
          <a:p>
            <a:r>
              <a:rPr lang="uk-UA" dirty="0" smtClean="0"/>
              <a:t>Отже, основний період зародження домашнього персонального комп’ютера припав на 70-ті й 80-ті роки. Потім більшість компаній перестала приділяти увагу дизайну й зосередилася на «начинці» продуктів, розробці операційних систем і програмного забезпечення. І ось, коли всі ми думали, що нас нічим уже не здивувати, раптом з’явився…</a:t>
            </a:r>
          </a:p>
          <a:p>
            <a:endParaRPr lang="uk-UA" dirty="0"/>
          </a:p>
        </p:txBody>
      </p:sp>
      <p:pic>
        <p:nvPicPr>
          <p:cNvPr id="5" name="Содержимое 4" descr="Foto_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97325" y="1994694"/>
            <a:ext cx="4267200" cy="2409825"/>
          </a:xfr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 err="1" smtClean="0"/>
              <a:t>Комп</a:t>
            </a:r>
            <a:r>
              <a:rPr lang="en-US" sz="1800" dirty="0" smtClean="0"/>
              <a:t>’</a:t>
            </a:r>
            <a:r>
              <a:rPr lang="uk-UA" sz="1800" dirty="0" err="1" smtClean="0"/>
              <a:t>ютери</a:t>
            </a:r>
            <a:r>
              <a:rPr lang="uk-UA" sz="1800" dirty="0" smtClean="0"/>
              <a:t> майбутнього</a:t>
            </a:r>
            <a:br>
              <a:rPr lang="uk-UA" sz="1800" dirty="0" smtClean="0"/>
            </a:br>
            <a:r>
              <a:rPr lang="uk-UA" sz="1800" dirty="0" smtClean="0"/>
              <a:t> </a:t>
            </a:r>
            <a:r>
              <a:rPr lang="uk-UA" sz="1800" dirty="0" smtClean="0"/>
              <a:t>    </a:t>
            </a:r>
            <a:r>
              <a:rPr lang="uk-UA" sz="1800" b="0" dirty="0" smtClean="0"/>
              <a:t>Вмонтовані </a:t>
            </a:r>
            <a:r>
              <a:rPr lang="uk-UA" sz="1800" b="0" dirty="0" smtClean="0"/>
              <a:t>послуги</a:t>
            </a:r>
            <a:endParaRPr lang="uk-UA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Тенденція до того, що комп'ютер дедалі більше перетворюватиметься на вірного, майже непомітного супутника людини, невпинно зростатиме. Жоден власник будинку в майбутньому не їхатиме у відпустку без можливості контролювати свій «розумний» будинок на відстані. Жоден працівник компанії не вестиме ділові переговори без цифрового </a:t>
            </a:r>
            <a:r>
              <a:rPr lang="uk-UA" dirty="0" err="1" smtClean="0"/>
              <a:t>розпізнавача</a:t>
            </a:r>
            <a:r>
              <a:rPr lang="uk-UA" dirty="0" smtClean="0"/>
              <a:t> обличчя, через який він </a:t>
            </a:r>
            <a:r>
              <a:rPr lang="uk-UA" dirty="0" err="1" smtClean="0"/>
              <a:t>просканує</a:t>
            </a:r>
            <a:r>
              <a:rPr lang="uk-UA" dirty="0" smtClean="0"/>
              <a:t> своїх співрозмовників. І жоден хірург не наважиться на операційне втручання без того, щоб попередньо не підготувати це з цифровим асистентом.</a:t>
            </a:r>
          </a:p>
          <a:p>
            <a:r>
              <a:rPr lang="uk-UA" dirty="0" smtClean="0"/>
              <a:t>«Імовірно, зрештою ми навіть прийдемо до того, що люди захочуть імплантувати собі в мозок маленький чіп, через який зможуть виходити в </a:t>
            </a:r>
            <a:r>
              <a:rPr lang="uk-UA" dirty="0" err="1" smtClean="0"/>
              <a:t>інтернет</a:t>
            </a:r>
            <a:r>
              <a:rPr lang="uk-UA" dirty="0" smtClean="0"/>
              <a:t> і швидко отримувати необхідну інформацію», - не виключає комп'ютерний провидець </a:t>
            </a:r>
            <a:r>
              <a:rPr lang="uk-UA" dirty="0" err="1" smtClean="0"/>
              <a:t>Йєніхен</a:t>
            </a:r>
            <a:r>
              <a:rPr lang="uk-UA" dirty="0" smtClean="0"/>
              <a:t>. З огляду на такий стрімкий розвиток уже через 20 років нинішнє покоління </a:t>
            </a:r>
            <a:r>
              <a:rPr lang="uk-UA" dirty="0" err="1" smtClean="0"/>
              <a:t>смартфонів</a:t>
            </a:r>
            <a:r>
              <a:rPr lang="uk-UA" dirty="0" smtClean="0"/>
              <a:t> і планшетних комп'ютерів зможе згодитися хіба як експонат у музеях історії інформаційних технологій.</a:t>
            </a:r>
          </a:p>
          <a:p>
            <a:endParaRPr lang="uk-UA" dirty="0"/>
          </a:p>
        </p:txBody>
      </p:sp>
      <p:pic>
        <p:nvPicPr>
          <p:cNvPr id="5" name="Содержимое 4" descr="15654513_40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11675" y="2289969"/>
            <a:ext cx="3238500" cy="1819275"/>
          </a:xfrm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Управління</a:t>
            </a:r>
            <a:r>
              <a:rPr lang="ru-RU" sz="1800" dirty="0" smtClean="0"/>
              <a:t> через </a:t>
            </a:r>
            <a:r>
              <a:rPr lang="ru-RU" sz="1800" dirty="0" err="1" smtClean="0"/>
              <a:t>відчуття</a:t>
            </a:r>
            <a:r>
              <a:rPr lang="ru-RU" sz="1800" dirty="0" smtClean="0"/>
              <a:t> та жести</a:t>
            </a:r>
            <a:endParaRPr lang="uk-UA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Комунікація між людиною та комп'ютером до 2030 року зробить революційний стрибок. Інформації та команди віддаватимуться вже не через клавіатуру або комп'ютерну мишку, а через нові, значно </a:t>
            </a:r>
            <a:r>
              <a:rPr lang="uk-UA" dirty="0" err="1" smtClean="0"/>
              <a:t>інтерактивніші</a:t>
            </a:r>
            <a:r>
              <a:rPr lang="uk-UA" dirty="0" smtClean="0"/>
              <a:t> точки дотику фізичного та віртуального світів, каже професор </a:t>
            </a:r>
            <a:r>
              <a:rPr lang="uk-UA" dirty="0" err="1" smtClean="0"/>
              <a:t>Йєніхен</a:t>
            </a:r>
            <a:r>
              <a:rPr lang="uk-UA" dirty="0" smtClean="0"/>
              <a:t>. Приміром, невеликого олівця в руці має бути достатньо, аби з його допомогою увімкнути або вимкнути опалення чи пральну машинку. Спеціальна відеокамера слугує сенсором, який зчитує інформацію про рухи людини і передає на комп'ютер у вигляді </a:t>
            </a:r>
            <a:r>
              <a:rPr lang="uk-UA" dirty="0" err="1" smtClean="0"/>
              <a:t>команди.А</a:t>
            </a:r>
            <a:r>
              <a:rPr lang="uk-UA" dirty="0" smtClean="0"/>
              <a:t> </a:t>
            </a:r>
            <a:r>
              <a:rPr lang="uk-UA" dirty="0" smtClean="0"/>
              <a:t>якщо технології відеокамер розвиватимуть і далі, то й олівець як сигнальний інструмент вже не буде потрібним – людина зможе керувати прихованими комп'ютерами лише пальцями або вигуками, описує професор своє бачення: «Кожному з п'яти пальців відповідатиме певна команда для радіо або телевізора. Тобто той чи інший жест викликатиме дію, приміром, перемикання каналів або регулювання гучності.</a:t>
            </a:r>
          </a:p>
          <a:p>
            <a:endParaRPr lang="uk-UA" dirty="0"/>
          </a:p>
        </p:txBody>
      </p:sp>
      <p:pic>
        <p:nvPicPr>
          <p:cNvPr id="5" name="Содержимое 4" descr="15654510_40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11675" y="2289969"/>
            <a:ext cx="3238500" cy="1819275"/>
          </a:xfrm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Коли речі вчаться говорити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Більше</a:t>
            </a:r>
            <a:r>
              <a:rPr lang="ru-RU" dirty="0" smtClean="0"/>
              <a:t> того, комп’ютери-2030 </a:t>
            </a:r>
            <a:r>
              <a:rPr lang="ru-RU" dirty="0" err="1" smtClean="0"/>
              <a:t>навчаться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собою. «</a:t>
            </a:r>
            <a:r>
              <a:rPr lang="ru-RU" dirty="0" err="1" smtClean="0"/>
              <a:t>Ідеться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не про те, як я жестами </a:t>
            </a:r>
            <a:r>
              <a:rPr lang="ru-RU" dirty="0" err="1" smtClean="0"/>
              <a:t>можу</a:t>
            </a:r>
            <a:r>
              <a:rPr lang="ru-RU" dirty="0" smtClean="0"/>
              <a:t> </a:t>
            </a:r>
            <a:r>
              <a:rPr lang="ru-RU" dirty="0" err="1" smtClean="0"/>
              <a:t>змусити</a:t>
            </a:r>
            <a:r>
              <a:rPr lang="ru-RU" dirty="0" smtClean="0"/>
              <a:t> </a:t>
            </a:r>
            <a:r>
              <a:rPr lang="ru-RU" dirty="0" err="1" smtClean="0"/>
              <a:t>комп'ютер</a:t>
            </a:r>
            <a:r>
              <a:rPr lang="ru-RU" dirty="0" smtClean="0"/>
              <a:t> </a:t>
            </a:r>
            <a:r>
              <a:rPr lang="ru-RU" dirty="0" err="1" smtClean="0"/>
              <a:t>реагувати</a:t>
            </a:r>
            <a:r>
              <a:rPr lang="ru-RU" dirty="0" smtClean="0"/>
              <a:t>, а про те, як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презентувати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ru-RU" dirty="0" err="1" smtClean="0"/>
              <a:t>моєму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», - </a:t>
            </a:r>
            <a:r>
              <a:rPr lang="ru-RU" dirty="0" err="1" smtClean="0"/>
              <a:t>пояснює</a:t>
            </a:r>
            <a:r>
              <a:rPr lang="ru-RU" dirty="0" smtClean="0"/>
              <a:t> </a:t>
            </a:r>
            <a:r>
              <a:rPr lang="ru-RU" dirty="0" err="1" smtClean="0"/>
              <a:t>професор</a:t>
            </a:r>
            <a:r>
              <a:rPr lang="ru-RU" dirty="0" smtClean="0"/>
              <a:t>. </a:t>
            </a:r>
            <a:r>
              <a:rPr lang="ru-RU" dirty="0" err="1" smtClean="0"/>
              <a:t>Приміром</a:t>
            </a:r>
            <a:r>
              <a:rPr lang="ru-RU" dirty="0" smtClean="0"/>
              <a:t>, «</a:t>
            </a:r>
            <a:r>
              <a:rPr lang="ru-RU" dirty="0" err="1" smtClean="0"/>
              <a:t>розумний</a:t>
            </a:r>
            <a:r>
              <a:rPr lang="ru-RU" dirty="0" smtClean="0"/>
              <a:t>» </a:t>
            </a:r>
            <a:r>
              <a:rPr lang="ru-RU" dirty="0" err="1" smtClean="0"/>
              <a:t>будинок</a:t>
            </a:r>
            <a:r>
              <a:rPr lang="ru-RU" dirty="0" smtClean="0"/>
              <a:t> буде </a:t>
            </a:r>
            <a:r>
              <a:rPr lang="ru-RU" dirty="0" err="1" smtClean="0"/>
              <a:t>припасовувати</a:t>
            </a:r>
            <a:r>
              <a:rPr lang="ru-RU" dirty="0" smtClean="0"/>
              <a:t> </a:t>
            </a:r>
            <a:r>
              <a:rPr lang="ru-RU" dirty="0" err="1" smtClean="0"/>
              <a:t>освітлення</a:t>
            </a:r>
            <a:r>
              <a:rPr lang="ru-RU" dirty="0" smtClean="0"/>
              <a:t>, </a:t>
            </a:r>
            <a:r>
              <a:rPr lang="ru-RU" dirty="0" err="1" smtClean="0"/>
              <a:t>опалення</a:t>
            </a:r>
            <a:r>
              <a:rPr lang="ru-RU" dirty="0" smtClean="0"/>
              <a:t> та систему </a:t>
            </a:r>
            <a:r>
              <a:rPr lang="ru-RU" dirty="0" err="1" smtClean="0"/>
              <a:t>провітрювання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мешканця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сенсорам </a:t>
            </a:r>
            <a:r>
              <a:rPr lang="ru-RU" dirty="0" err="1" smtClean="0"/>
              <a:t>опалюватимуться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кімнати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. </a:t>
            </a:r>
            <a:r>
              <a:rPr lang="ru-RU" dirty="0" err="1" smtClean="0"/>
              <a:t>Прилади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обмінюватимуться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одним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Фізичний</a:t>
            </a:r>
            <a:r>
              <a:rPr lang="ru-RU" dirty="0" smtClean="0"/>
              <a:t> та </a:t>
            </a:r>
            <a:r>
              <a:rPr lang="ru-RU" dirty="0" err="1" smtClean="0"/>
              <a:t>віртуальний</a:t>
            </a:r>
            <a:r>
              <a:rPr lang="ru-RU" dirty="0" smtClean="0"/>
              <a:t> </a:t>
            </a:r>
            <a:r>
              <a:rPr lang="ru-RU" dirty="0" err="1" smtClean="0"/>
              <a:t>світи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зливатимуться</a:t>
            </a:r>
            <a:r>
              <a:rPr lang="ru-RU" dirty="0" smtClean="0"/>
              <a:t>. Але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програмістам</a:t>
            </a:r>
            <a:r>
              <a:rPr lang="ru-RU" dirty="0" smtClean="0"/>
              <a:t> </a:t>
            </a:r>
            <a:r>
              <a:rPr lang="ru-RU" dirty="0" err="1" smtClean="0"/>
              <a:t>видається</a:t>
            </a:r>
            <a:r>
              <a:rPr lang="ru-RU" dirty="0" smtClean="0"/>
              <a:t> вельми </a:t>
            </a:r>
            <a:r>
              <a:rPr lang="ru-RU" dirty="0" err="1" smtClean="0"/>
              <a:t>привабливим</a:t>
            </a:r>
            <a:r>
              <a:rPr lang="ru-RU" dirty="0" smtClean="0"/>
              <a:t>, для </a:t>
            </a:r>
            <a:r>
              <a:rPr lang="ru-RU" dirty="0" err="1" smtClean="0"/>
              <a:t>захисників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звучить</a:t>
            </a:r>
            <a:r>
              <a:rPr lang="ru-RU" dirty="0" smtClean="0"/>
              <a:t> як </a:t>
            </a:r>
            <a:r>
              <a:rPr lang="ru-RU" dirty="0" err="1" smtClean="0"/>
              <a:t>справжнє</a:t>
            </a:r>
            <a:r>
              <a:rPr lang="ru-RU" dirty="0" smtClean="0"/>
              <a:t> </a:t>
            </a:r>
            <a:r>
              <a:rPr lang="ru-RU" dirty="0" err="1" smtClean="0"/>
              <a:t>жахіття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оцифровані</a:t>
            </a:r>
            <a:r>
              <a:rPr lang="ru-RU" dirty="0" smtClean="0"/>
              <a:t>, то </a:t>
            </a:r>
            <a:r>
              <a:rPr lang="ru-RU" dirty="0" err="1" smtClean="0"/>
              <a:t>людське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буде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прозоре</a:t>
            </a:r>
            <a:r>
              <a:rPr lang="ru-RU" dirty="0" smtClean="0"/>
              <a:t> для машин </a:t>
            </a:r>
            <a:r>
              <a:rPr lang="ru-RU" dirty="0" err="1" smtClean="0"/>
              <a:t>й</a:t>
            </a:r>
            <a:r>
              <a:rPr lang="ru-RU" dirty="0" smtClean="0"/>
              <a:t> не </a:t>
            </a:r>
            <a:r>
              <a:rPr lang="ru-RU" dirty="0" err="1" smtClean="0"/>
              <a:t>залишиться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для </a:t>
            </a:r>
            <a:r>
              <a:rPr lang="ru-RU" dirty="0" err="1" smtClean="0"/>
              <a:t>приватної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5" name="Содержимое 4" descr="15654506_40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11675" y="2289969"/>
            <a:ext cx="3238500" cy="1819275"/>
          </a:xfr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ютери</a:t>
            </a:r>
            <a:r>
              <a:rPr lang="uk-UA" dirty="0" smtClean="0"/>
              <a:t> з кожним роком стають все кращими і </a:t>
            </a:r>
            <a:r>
              <a:rPr lang="uk-UA" dirty="0" err="1" smtClean="0"/>
              <a:t>кращими.З</a:t>
            </a:r>
            <a:r>
              <a:rPr lang="uk-UA" dirty="0" smtClean="0"/>
              <a:t> такими темпами людські технології перейдуть на новий рівень розвитку.</a:t>
            </a:r>
            <a:endParaRPr lang="uk-UA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pic>
        <p:nvPicPr>
          <p:cNvPr id="4" name="Содержимое 3" descr="rebenok_za_kompyuterom_1_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22063" y="1700808"/>
            <a:ext cx="5142225" cy="3744416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</a:t>
            </a:r>
            <a:r>
              <a:rPr lang="uk-UA" dirty="0" smtClean="0"/>
              <a:t>?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 smtClean="0"/>
              <a:t>Комп'ютер</a:t>
            </a:r>
            <a:r>
              <a:rPr lang="uk-UA" dirty="0" smtClean="0"/>
              <a:t> (від англ. </a:t>
            </a:r>
            <a:r>
              <a:rPr lang="en-US" dirty="0" smtClean="0"/>
              <a:t>computer - "</a:t>
            </a:r>
            <a:r>
              <a:rPr lang="uk-UA" dirty="0" smtClean="0"/>
              <a:t>обчислювач") - це електронна обчислювальна машина </a:t>
            </a:r>
            <a:r>
              <a:rPr lang="uk-UA" b="1" dirty="0" smtClean="0"/>
              <a:t>(ЕОМ)</a:t>
            </a:r>
            <a:r>
              <a:rPr lang="uk-UA" dirty="0" smtClean="0"/>
              <a:t>, головним призначенням якої є передача, обробка та зберігання інформації. Комп'ютер здатний обробляти дані, виконувати обчислення, а також інші поставленні завдання. Люди користуються комп'ютерами щодня, і це не обов'язково користування персональним комп'ютером (ПК), адже калькулятори, банкомати, мобільні телефони тощо - це також комп'ютери. Комп'ютери працюють з дуже високою швидкістю, що становить мільйони - сотні мільйонів операцій в секунду. Особливої популярності сьогодні набули, так звані, персональні комп'ютери. Персональний комп'ютер або просто ПК - комп'ютер, призначений для особистого користування. До ПК відносять настільні комп'ютери, </a:t>
            </a:r>
            <a:r>
              <a:rPr lang="uk-UA" dirty="0" err="1" smtClean="0"/>
              <a:t>смартфони</a:t>
            </a:r>
            <a:r>
              <a:rPr lang="uk-UA" dirty="0" smtClean="0"/>
              <a:t>, портативні комп'ютери та </a:t>
            </a:r>
            <a:r>
              <a:rPr lang="uk-UA" dirty="0" err="1" smtClean="0"/>
              <a:t>нетбуки</a:t>
            </a:r>
            <a:r>
              <a:rPr lang="uk-UA" dirty="0" smtClean="0"/>
              <a:t>, кишенькові та планшетні комп'ютери.</a:t>
            </a:r>
            <a:endParaRPr lang="uk-UA" dirty="0"/>
          </a:p>
        </p:txBody>
      </p:sp>
      <p:pic>
        <p:nvPicPr>
          <p:cNvPr id="7" name="Содержимое 6" descr="depositphotos_5753786-stock-photo-desktop-comput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392523"/>
            <a:ext cx="5111750" cy="3614167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936103"/>
          </a:xfrm>
        </p:spPr>
        <p:txBody>
          <a:bodyPr/>
          <a:lstStyle/>
          <a:p>
            <a:r>
              <a:rPr lang="uk-UA" dirty="0" smtClean="0"/>
              <a:t>П</a:t>
            </a:r>
            <a:r>
              <a:rPr lang="uk-UA" dirty="0" smtClean="0"/>
              <a:t>ерші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920880" cy="5328592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uk-UA" dirty="0" smtClean="0"/>
              <a:t>Найчастіше, говорячи про першому комп’ютері, згадують обчислювальну машину англійця Чарльза </a:t>
            </a:r>
            <a:r>
              <a:rPr lang="uk-UA" dirty="0" err="1" smtClean="0"/>
              <a:t>Беббіджа</a:t>
            </a:r>
            <a:r>
              <a:rPr lang="uk-UA" dirty="0" smtClean="0"/>
              <a:t>. Він розробив і опублікував концепцію свого обчислювача в далекому 1822 році, причому його машина могла не просто здійснювати примітивні арифметичні операції, але самостійно виконувала цілі блоки послідовних обчислень, тобто була програмованої.</a:t>
            </a:r>
          </a:p>
          <a:p>
            <a:pPr fontAlgn="base"/>
            <a:r>
              <a:rPr lang="uk-UA" dirty="0" smtClean="0"/>
              <a:t>У 1837 році </a:t>
            </a:r>
            <a:r>
              <a:rPr lang="uk-UA" dirty="0" err="1" smtClean="0"/>
              <a:t>Беббідж</a:t>
            </a:r>
            <a:r>
              <a:rPr lang="uk-UA" dirty="0" smtClean="0"/>
              <a:t> виготовив першу машину для обчислень за спрощеною схемою: вона виконувала кілька послідовних операцій і друкувала отримані результати на аркуші паперу, що само по собі в ті часи було неймовірною дивиною.</a:t>
            </a:r>
          </a:p>
          <a:p>
            <a:pPr fontAlgn="base"/>
            <a:r>
              <a:rPr lang="uk-UA" dirty="0" smtClean="0"/>
              <a:t>Домігшись перших успіхів, </a:t>
            </a:r>
            <a:r>
              <a:rPr lang="uk-UA" dirty="0" err="1" smtClean="0"/>
              <a:t>Беббідж</a:t>
            </a:r>
            <a:r>
              <a:rPr lang="uk-UA" dirty="0" smtClean="0"/>
              <a:t> приступив до виготовлення повноцінної обчислювальної машини. Згідно з його проектом, вона складалася з логіко-арифметичного рахункового пристрою, блоку для запам’ятовування проміжних результатів і контрольного пристрою. Що найдивніше, всі ці блоки повинні були функціонувати виключно на механічній основі, адже електричних, а тим більше, електронних елементів тоді ще не існувало.</a:t>
            </a:r>
          </a:p>
          <a:p>
            <a:pPr fontAlgn="base"/>
            <a:r>
              <a:rPr lang="uk-UA" dirty="0" smtClean="0"/>
              <a:t>На жаль, </a:t>
            </a:r>
            <a:r>
              <a:rPr lang="uk-UA" dirty="0" err="1" smtClean="0"/>
              <a:t>Беббіджу</a:t>
            </a:r>
            <a:r>
              <a:rPr lang="uk-UA" dirty="0" smtClean="0"/>
              <a:t> не вистачило коштів, щоб закінчити свій обчислювач, а незабаром учений захворів і помер, залишивши працю незавершеним. Однак зроблені ним теоретичні розробки допомогли наступним поколінням вчених створити справжній комп’ютер.</a:t>
            </a:r>
          </a:p>
          <a:p>
            <a:endParaRPr lang="uk-UA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8147248" cy="6408712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uk-UA" dirty="0" smtClean="0"/>
              <a:t>У ХХ столітті завдання створення обчислювальної машини стала більш ніж актуальною: йде повним ходом в усьому світі індустріалізація вимагала виконання безлічі складних розрахунків в самих різних сферах економіки. У Британії до 1936 року була створена обчислювальна машина, яка стала прообразом для всіх наступних поколінь комп’ютерів. Її творцем став математик Алан </a:t>
            </a:r>
            <a:r>
              <a:rPr lang="uk-UA" dirty="0" err="1" smtClean="0"/>
              <a:t>Тьюринг</a:t>
            </a:r>
            <a:r>
              <a:rPr lang="uk-UA" dirty="0" smtClean="0"/>
              <a:t>, який одночасно заклав основи інформатики та програмування, ставши родоначальником цілого дерева комп’ютерних наук. Обчислювач </a:t>
            </a:r>
            <a:r>
              <a:rPr lang="uk-UA" dirty="0" err="1" smtClean="0"/>
              <a:t>Тьюринга</a:t>
            </a:r>
            <a:r>
              <a:rPr lang="uk-UA" dirty="0" smtClean="0"/>
              <a:t> отримав назву </a:t>
            </a:r>
            <a:r>
              <a:rPr lang="en-US" dirty="0" smtClean="0"/>
              <a:t>ACE (Automatic Computing Engine).</a:t>
            </a:r>
          </a:p>
          <a:p>
            <a:pPr fontAlgn="base"/>
            <a:r>
              <a:rPr lang="uk-UA" dirty="0" smtClean="0"/>
              <a:t>Практично одночасно, в 1936-38 році, подібна за конструкцією і за закладеним в ньому принципам пристрій створив і німецький винахідник Конрад </a:t>
            </a:r>
            <a:r>
              <a:rPr lang="uk-UA" dirty="0" err="1" smtClean="0"/>
              <a:t>Цузе</a:t>
            </a:r>
            <a:r>
              <a:rPr lang="uk-UA" dirty="0" smtClean="0"/>
              <a:t>. Його обчислювальна машина, що використала двійкове кодування, називалася </a:t>
            </a:r>
            <a:r>
              <a:rPr lang="en-US" dirty="0" smtClean="0"/>
              <a:t>Z3, </a:t>
            </a:r>
            <a:r>
              <a:rPr lang="uk-UA" dirty="0" smtClean="0"/>
              <a:t>а кількома роками раніше були зібрані кілька простіші </a:t>
            </a:r>
            <a:r>
              <a:rPr lang="en-US" dirty="0" smtClean="0"/>
              <a:t>Z1 </a:t>
            </a:r>
            <a:r>
              <a:rPr lang="uk-UA" dirty="0" smtClean="0"/>
              <a:t>і </a:t>
            </a:r>
            <a:r>
              <a:rPr lang="en-US" dirty="0" smtClean="0"/>
              <a:t>Z2. </a:t>
            </a:r>
            <a:r>
              <a:rPr lang="uk-UA" dirty="0" smtClean="0"/>
              <a:t>Як і машина </a:t>
            </a:r>
            <a:r>
              <a:rPr lang="uk-UA" dirty="0" err="1" smtClean="0"/>
              <a:t>Тьюринга</a:t>
            </a:r>
            <a:r>
              <a:rPr lang="uk-UA" dirty="0" smtClean="0"/>
              <a:t>, апарат </a:t>
            </a:r>
            <a:r>
              <a:rPr lang="uk-UA" dirty="0" err="1" smtClean="0"/>
              <a:t>Цузе</a:t>
            </a:r>
            <a:r>
              <a:rPr lang="uk-UA" dirty="0" smtClean="0"/>
              <a:t> був електромеханічним за принципом дії. І та, і інша машина згодом найактивнішим чином використовувалися для армійських розрахунків: як ми пам’ятаємо, на Європу тоді насувалася найбільша війна в історії людства.</a:t>
            </a:r>
          </a:p>
          <a:p>
            <a:pPr fontAlgn="base"/>
            <a:r>
              <a:rPr lang="uk-UA" dirty="0" smtClean="0"/>
              <a:t>Слід сказати, що </a:t>
            </a:r>
            <a:r>
              <a:rPr lang="uk-UA" dirty="0" err="1" smtClean="0"/>
              <a:t>Тьюринг</a:t>
            </a:r>
            <a:r>
              <a:rPr lang="uk-UA" dirty="0" smtClean="0"/>
              <a:t> в значно більшому ступені, ніж </a:t>
            </a:r>
            <a:r>
              <a:rPr lang="uk-UA" dirty="0" err="1" smtClean="0"/>
              <a:t>Цузе</a:t>
            </a:r>
            <a:r>
              <a:rPr lang="uk-UA" dirty="0" smtClean="0"/>
              <a:t>, може вважатися автором першого комп’ютера. Він був блискучим теоретиком і розробив ряд концепцій створення комп’ютерів, які були реалізовані в майбутньому. Його ідеї з приводу зберігання комп’ютерних програм в пам’яті машини, шифратора голосової мови та інші талановиті розробки згодом були втілені в сучасних комп’ютерах.</a:t>
            </a:r>
          </a:p>
          <a:p>
            <a:endParaRPr lang="uk-UA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Перший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</a:t>
            </a:r>
            <a:endParaRPr lang="uk-UA" dirty="0"/>
          </a:p>
        </p:txBody>
      </p:sp>
      <p:pic>
        <p:nvPicPr>
          <p:cNvPr id="5" name="Рисунок 4" descr="imag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072" r="1207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   </a:t>
            </a:r>
            <a:r>
              <a:rPr lang="uk-UA" sz="1800" dirty="0" smtClean="0"/>
              <a:t> Еволюція  </a:t>
            </a:r>
            <a:r>
              <a:rPr lang="uk-UA" sz="1800" dirty="0" err="1" smtClean="0"/>
              <a:t>комп</a:t>
            </a:r>
            <a:r>
              <a:rPr lang="en-US" sz="1800" dirty="0" smtClean="0"/>
              <a:t>’</a:t>
            </a:r>
            <a:r>
              <a:rPr lang="uk-UA" sz="1800" dirty="0" err="1" smtClean="0"/>
              <a:t>ютерів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dirty="0" smtClean="0"/>
              <a:t> </a:t>
            </a:r>
            <a:r>
              <a:rPr lang="uk-UA" dirty="0" smtClean="0"/>
              <a:t>      </a:t>
            </a:r>
            <a:r>
              <a:rPr lang="en-US" dirty="0" smtClean="0"/>
              <a:t>      PDP-8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Перші комп’ютери були створені вже після Другої світової війни. Вони були дуже великими й дорогими (коштували навіть більше, ніж остання версія </a:t>
            </a:r>
            <a:r>
              <a:rPr lang="en-US" dirty="0" err="1" smtClean="0"/>
              <a:t>MacBook</a:t>
            </a:r>
            <a:r>
              <a:rPr lang="en-US" dirty="0" smtClean="0"/>
              <a:t>). </a:t>
            </a:r>
            <a:r>
              <a:rPr lang="uk-UA" dirty="0" smtClean="0"/>
              <a:t>Тому побавитися такими іграшками могли лише співробітники серйозних організацій, банків або провідних університетів.</a:t>
            </a:r>
          </a:p>
          <a:p>
            <a:r>
              <a:rPr lang="uk-UA" dirty="0" smtClean="0"/>
              <a:t>А ось розвиток домашніх ПК (персональних комп’ютерів) припав на другу половину ХХ століття. Першим можна назвати міні-комп’ютер </a:t>
            </a:r>
            <a:r>
              <a:rPr lang="en-US" dirty="0" smtClean="0"/>
              <a:t>PDP-8. </a:t>
            </a:r>
            <a:r>
              <a:rPr lang="uk-UA" dirty="0" smtClean="0"/>
              <a:t>Його випустили в березні 1965 року, зробила це корпорація </a:t>
            </a:r>
            <a:r>
              <a:rPr lang="en-US" dirty="0" smtClean="0"/>
              <a:t>Digital Equipment Corporation.</a:t>
            </a:r>
          </a:p>
          <a:p>
            <a:r>
              <a:rPr lang="uk-UA" dirty="0" smtClean="0"/>
              <a:t>Треба зауважити, що коли ми називаємо </a:t>
            </a:r>
            <a:r>
              <a:rPr lang="en-US" dirty="0" smtClean="0"/>
              <a:t>PDP-8 </a:t>
            </a:r>
            <a:r>
              <a:rPr lang="uk-UA" dirty="0" smtClean="0"/>
              <a:t>міні-комп’ютером, то маємо на увазі, що він не займав усю кімнату. </a:t>
            </a:r>
            <a:r>
              <a:rPr lang="en-US" dirty="0" smtClean="0"/>
              <a:t>PDP-8 </a:t>
            </a:r>
            <a:r>
              <a:rPr lang="uk-UA" dirty="0" smtClean="0"/>
              <a:t>був не більшим за звичайний холодильник, що для нашого часу звучить доволі дико. Його ціна складала 18 500 $, однак це не завадило комп’ютерним ентузіастам купувати диво техніки. Тому </a:t>
            </a:r>
            <a:r>
              <a:rPr lang="en-US" dirty="0" smtClean="0"/>
              <a:t>PDP-8 </a:t>
            </a:r>
            <a:r>
              <a:rPr lang="uk-UA" dirty="0" smtClean="0"/>
              <a:t>став не лише першим домашнім ПК, але й першим комерційно успішним домашнім ПК.</a:t>
            </a:r>
          </a:p>
          <a:p>
            <a:endParaRPr lang="uk-UA" dirty="0"/>
          </a:p>
        </p:txBody>
      </p:sp>
      <p:pic>
        <p:nvPicPr>
          <p:cNvPr id="5" name="Содержимое 4" descr="Foto_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97325" y="710406"/>
            <a:ext cx="4267200" cy="4978400"/>
          </a:xfrm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        </a:t>
            </a:r>
            <a:r>
              <a:rPr lang="en-US" dirty="0" smtClean="0"/>
              <a:t>Altair 8800</a:t>
            </a:r>
            <a:r>
              <a:rPr lang="en-US" b="0" dirty="0" smtClean="0"/>
              <a:t/>
            </a:r>
            <a:br>
              <a:rPr lang="en-US" b="0" dirty="0" smtClean="0"/>
            </a:b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Наступний «прорив» зробила компанія МІТ</a:t>
            </a:r>
            <a:r>
              <a:rPr lang="en-US" dirty="0" smtClean="0"/>
              <a:t>S (Micro Instrumentation and Telemetry Systems), </a:t>
            </a:r>
            <a:r>
              <a:rPr lang="uk-UA" dirty="0" smtClean="0"/>
              <a:t>коли в 1975 році випустила комп’ютер </a:t>
            </a:r>
            <a:r>
              <a:rPr lang="en-US" dirty="0" smtClean="0"/>
              <a:t>Altair 8800. </a:t>
            </a:r>
            <a:r>
              <a:rPr lang="uk-UA" dirty="0" smtClean="0"/>
              <a:t>Він вважається одним із «революціонерів» домашніх ПК, а також першою ланкою становлення компаній-виробників персональних комп’ютерів.</a:t>
            </a:r>
          </a:p>
          <a:p>
            <a:r>
              <a:rPr lang="uk-UA" dirty="0" smtClean="0"/>
              <a:t>У чому ж секрет </a:t>
            </a:r>
            <a:r>
              <a:rPr lang="en-US" dirty="0" smtClean="0"/>
              <a:t>Altair 8800? </a:t>
            </a:r>
            <a:r>
              <a:rPr lang="uk-UA" dirty="0" smtClean="0"/>
              <a:t>Він був компактним, продуктивним і недорогим. Усього за 439 $ кожен охочий міг придбати деталі для комп’ютера й зібрати його з допомогою журналу </a:t>
            </a:r>
            <a:r>
              <a:rPr lang="en-US" dirty="0" smtClean="0"/>
              <a:t>Popular Electronics. </a:t>
            </a:r>
            <a:r>
              <a:rPr lang="uk-UA" dirty="0" smtClean="0"/>
              <a:t>За 621 $ можна було отримати вже готову модель. </a:t>
            </a:r>
            <a:r>
              <a:rPr lang="en-US" dirty="0" smtClean="0"/>
              <a:t>Altair 8800 </a:t>
            </a:r>
            <a:r>
              <a:rPr lang="uk-UA" dirty="0" smtClean="0"/>
              <a:t>мав мікропроцесор </a:t>
            </a:r>
            <a:r>
              <a:rPr lang="en-US" dirty="0" smtClean="0"/>
              <a:t>Intel 8080 </a:t>
            </a:r>
            <a:r>
              <a:rPr lang="uk-UA" dirty="0" smtClean="0"/>
              <a:t>з тактовою частотою 2 </a:t>
            </a:r>
            <a:r>
              <a:rPr lang="uk-UA" dirty="0" err="1" smtClean="0"/>
              <a:t>МГц</a:t>
            </a:r>
            <a:r>
              <a:rPr lang="uk-UA" dirty="0" smtClean="0"/>
              <a:t>, міг адресувати 64 кілобайт пам’яті, а також опрацьовувати 8- та 16-розрядні числа.</a:t>
            </a:r>
          </a:p>
          <a:p>
            <a:r>
              <a:rPr lang="uk-UA" dirty="0" smtClean="0"/>
              <a:t>До речі, </a:t>
            </a:r>
            <a:r>
              <a:rPr lang="uk-UA" dirty="0" smtClean="0">
                <a:hlinkClick r:id="rId2"/>
              </a:rPr>
              <a:t>Білл Гейтс</a:t>
            </a:r>
            <a:r>
              <a:rPr lang="uk-UA" dirty="0" smtClean="0"/>
              <a:t> розпочав кар’єру саме завдяки </a:t>
            </a:r>
            <a:r>
              <a:rPr lang="en-US" dirty="0" smtClean="0"/>
              <a:t>Altair 8800! </a:t>
            </a:r>
            <a:r>
              <a:rPr lang="uk-UA" dirty="0" smtClean="0"/>
              <a:t>У тому ж 1975 році він і Пол </a:t>
            </a:r>
            <a:r>
              <a:rPr lang="uk-UA" dirty="0" err="1" smtClean="0"/>
              <a:t>Аллен</a:t>
            </a:r>
            <a:r>
              <a:rPr lang="uk-UA" dirty="0" smtClean="0"/>
              <a:t> написали інтерпретатор мови </a:t>
            </a:r>
            <a:r>
              <a:rPr lang="en-US" dirty="0" smtClean="0"/>
              <a:t>BASIC </a:t>
            </a:r>
            <a:r>
              <a:rPr lang="uk-UA" dirty="0" smtClean="0"/>
              <a:t>для </a:t>
            </a:r>
            <a:r>
              <a:rPr lang="en-US" dirty="0" smtClean="0"/>
              <a:t>Altair 8800, </a:t>
            </a:r>
            <a:r>
              <a:rPr lang="uk-UA" dirty="0" smtClean="0"/>
              <a:t>а потім вирішили заснувати компанію, яка займалася б розробкою програмного забезпечення. Угадаєш її назву? Правильно, </a:t>
            </a:r>
            <a:r>
              <a:rPr lang="en-US" dirty="0" smtClean="0"/>
              <a:t>Micro-Soft.</a:t>
            </a:r>
          </a:p>
          <a:p>
            <a:endParaRPr lang="uk-UA" dirty="0"/>
          </a:p>
        </p:txBody>
      </p:sp>
      <p:pic>
        <p:nvPicPr>
          <p:cNvPr id="5" name="Содержимое 4" descr="Foto_2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575050" y="1699171"/>
            <a:ext cx="5111750" cy="3000871"/>
          </a:xfr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Apple II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той ж час ще два комп’ютерних ентузіаста – Стів </a:t>
            </a:r>
            <a:r>
              <a:rPr lang="uk-UA" dirty="0" err="1" smtClean="0"/>
              <a:t>Джобс</a:t>
            </a:r>
            <a:r>
              <a:rPr lang="uk-UA" dirty="0" smtClean="0"/>
              <a:t> і Стів Возняк – вирішили створити компанію, яка займалася б розробкою комп’ютерної техніки. Їхнім дійсно революційним проектом можна назвати </a:t>
            </a:r>
            <a:r>
              <a:rPr lang="en-US" dirty="0" smtClean="0"/>
              <a:t>Apple II, </a:t>
            </a:r>
            <a:r>
              <a:rPr lang="uk-UA" dirty="0" smtClean="0"/>
              <a:t>який з’явився у 1977 році.</a:t>
            </a:r>
          </a:p>
          <a:p>
            <a:r>
              <a:rPr lang="uk-UA" dirty="0" smtClean="0"/>
              <a:t>Інтегрована клавіатура, кольорова графіка, звук і пластиковий корпус – </a:t>
            </a:r>
            <a:r>
              <a:rPr lang="uk-UA" dirty="0" err="1" smtClean="0"/>
              <a:t>Джобс</a:t>
            </a:r>
            <a:r>
              <a:rPr lang="uk-UA" dirty="0" smtClean="0"/>
              <a:t> і Возняк продемонстрували, яким повинен бути комп’ютер загального використання. З того часу технікою могли користуватися не лише ентузіасти чи радіолюбителі, але й звичайні громадяни.</a:t>
            </a:r>
          </a:p>
          <a:p>
            <a:endParaRPr lang="uk-UA" dirty="0"/>
          </a:p>
        </p:txBody>
      </p:sp>
      <p:pic>
        <p:nvPicPr>
          <p:cNvPr id="5" name="Содержимое 4" descr="Foto_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459557"/>
            <a:ext cx="5111750" cy="3480098"/>
          </a:xfr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IBM PC 5150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uk-UA" dirty="0" smtClean="0"/>
              <a:t>У 1981 році компанія ІВМ приєдналася до масового ажіотажу та випустила персональний комп’ютер ІВМ РС 5150, який, напевно, ще можна знайти в деяких державних установах. ІВМ РС 5150 мав процесор </a:t>
            </a:r>
            <a:r>
              <a:rPr lang="en-US" dirty="0" smtClean="0"/>
              <a:t>Intel 8088 </a:t>
            </a:r>
            <a:r>
              <a:rPr lang="uk-UA" dirty="0" smtClean="0"/>
              <a:t>із тактовою частотою 4,77 </a:t>
            </a:r>
            <a:r>
              <a:rPr lang="uk-UA" dirty="0" err="1" smtClean="0"/>
              <a:t>МГц</a:t>
            </a:r>
            <a:r>
              <a:rPr lang="uk-UA" dirty="0" smtClean="0"/>
              <a:t> і об’ємом ОЗУ (оперативної пам’яті) від 16 до 256 кілобайт.</a:t>
            </a:r>
          </a:p>
          <a:p>
            <a:r>
              <a:rPr lang="uk-UA" dirty="0" smtClean="0"/>
              <a:t>Популярність ІВМ РС 5150 на ринку була обумовлена його відкритою архітектурою, яка дозволяла стороннім фірмам здійснювати ремонт, обслуговування, а також виробництво периферійних засобів.</a:t>
            </a:r>
          </a:p>
          <a:p>
            <a:endParaRPr lang="uk-UA" dirty="0"/>
          </a:p>
        </p:txBody>
      </p:sp>
      <p:pic>
        <p:nvPicPr>
          <p:cNvPr id="5" name="Содержимое 4" descr="Foto_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331212"/>
            <a:ext cx="5111750" cy="3736789"/>
          </a:xfrm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</TotalTime>
  <Words>1068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Комп’ютери майбутнього: перші кроки чи далекі перспективи</vt:lpstr>
      <vt:lpstr>Що таке комп’ютер?</vt:lpstr>
      <vt:lpstr>Перші комп’ютери</vt:lpstr>
      <vt:lpstr>Слайд 4</vt:lpstr>
      <vt:lpstr>Перший комп’ютер</vt:lpstr>
      <vt:lpstr>    Еволюція  комп’ютерів              PDP-8</vt:lpstr>
      <vt:lpstr>        Altair 8800 </vt:lpstr>
      <vt:lpstr>                Apple II</vt:lpstr>
      <vt:lpstr>              IBM PC 5150</vt:lpstr>
      <vt:lpstr>        Commodore 64</vt:lpstr>
      <vt:lpstr>   Apple Macintosh</vt:lpstr>
      <vt:lpstr> IBM PC Convertible</vt:lpstr>
      <vt:lpstr>Комп’ютери майбутнього      Вмонтовані послуги</vt:lpstr>
      <vt:lpstr>Управління через відчуття та жести</vt:lpstr>
      <vt:lpstr>Коли речі вчаться говорити</vt:lpstr>
      <vt:lpstr>Висновок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Комп’ютери майбутнього:перші кроки чи далекі перспективи</dc:title>
  <dc:creator>АНДРУХА</dc:creator>
  <cp:lastModifiedBy>USER</cp:lastModifiedBy>
  <cp:revision>14</cp:revision>
  <dcterms:created xsi:type="dcterms:W3CDTF">2018-05-17T14:00:47Z</dcterms:created>
  <dcterms:modified xsi:type="dcterms:W3CDTF">2018-05-17T15:34:18Z</dcterms:modified>
</cp:coreProperties>
</file>